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15"/>
  </p:notesMasterIdLst>
  <p:handoutMasterIdLst>
    <p:handoutMasterId r:id="rId16"/>
  </p:handoutMasterIdLst>
  <p:sldIdLst>
    <p:sldId id="358" r:id="rId3"/>
    <p:sldId id="359" r:id="rId4"/>
    <p:sldId id="360" r:id="rId5"/>
    <p:sldId id="361" r:id="rId6"/>
    <p:sldId id="362" r:id="rId7"/>
    <p:sldId id="363" r:id="rId8"/>
    <p:sldId id="364" r:id="rId9"/>
    <p:sldId id="365" r:id="rId10"/>
    <p:sldId id="354" r:id="rId11"/>
    <p:sldId id="357" r:id="rId12"/>
    <p:sldId id="355" r:id="rId13"/>
    <p:sldId id="356" r:id="rId14"/>
  </p:sldIdLst>
  <p:sldSz cx="9144000" cy="6858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57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A5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75" autoAdjust="0"/>
  </p:normalViewPr>
  <p:slideViewPr>
    <p:cSldViewPr>
      <p:cViewPr varScale="1">
        <p:scale>
          <a:sx n="106" d="100"/>
          <a:sy n="106" d="100"/>
        </p:scale>
        <p:origin x="177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96" y="-90"/>
      </p:cViewPr>
      <p:guideLst>
        <p:guide orient="horz" pos="2957"/>
        <p:guide pos="223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0FE836-15B6-40BC-9F25-40BD8E0A5E39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6819D456-DB70-4462-A4D0-E01F8287C35C}">
      <dgm:prSet custT="1"/>
      <dgm:spPr/>
      <dgm:t>
        <a:bodyPr/>
        <a:lstStyle/>
        <a:p>
          <a:pPr rtl="0"/>
          <a:r>
            <a:rPr lang="en-US" sz="2800" b="0" dirty="0"/>
            <a:t>Interests and Estates in Land</a:t>
          </a:r>
        </a:p>
      </dgm:t>
    </dgm:pt>
    <dgm:pt modelId="{CE13EFAF-1AD5-44BF-A9C3-2B220F65A704}" type="parTrans" cxnId="{3B503D80-80B1-40E2-B976-86E41577AFA4}">
      <dgm:prSet/>
      <dgm:spPr/>
      <dgm:t>
        <a:bodyPr/>
        <a:lstStyle/>
        <a:p>
          <a:endParaRPr lang="en-US" sz="1050" b="0"/>
        </a:p>
      </dgm:t>
    </dgm:pt>
    <dgm:pt modelId="{F3E52BA5-DA72-4BE0-AF40-A1E55ABEF272}" type="sibTrans" cxnId="{3B503D80-80B1-40E2-B976-86E41577AFA4}">
      <dgm:prSet/>
      <dgm:spPr/>
      <dgm:t>
        <a:bodyPr/>
        <a:lstStyle/>
        <a:p>
          <a:endParaRPr lang="en-US" sz="1050" b="0"/>
        </a:p>
      </dgm:t>
    </dgm:pt>
    <dgm:pt modelId="{41A6DC31-D197-41E3-BE94-2A5C9F3231F6}">
      <dgm:prSet custT="1"/>
      <dgm:spPr/>
      <dgm:t>
        <a:bodyPr/>
        <a:lstStyle/>
        <a:p>
          <a:r>
            <a:rPr lang="en-US" sz="2800" b="0" dirty="0"/>
            <a:t>Freehold Estates</a:t>
          </a:r>
        </a:p>
      </dgm:t>
    </dgm:pt>
    <dgm:pt modelId="{02CC3391-680D-47EF-BF67-E06F10A1D179}" type="parTrans" cxnId="{099D7E7D-4EA1-41D4-BFCE-03EB391DF4EF}">
      <dgm:prSet/>
      <dgm:spPr/>
      <dgm:t>
        <a:bodyPr/>
        <a:lstStyle/>
        <a:p>
          <a:endParaRPr lang="en-US"/>
        </a:p>
      </dgm:t>
    </dgm:pt>
    <dgm:pt modelId="{B5BE8BF3-9DF9-4DF7-BB23-94AD0ACB8572}" type="sibTrans" cxnId="{099D7E7D-4EA1-41D4-BFCE-03EB391DF4EF}">
      <dgm:prSet/>
      <dgm:spPr/>
      <dgm:t>
        <a:bodyPr/>
        <a:lstStyle/>
        <a:p>
          <a:endParaRPr lang="en-US"/>
        </a:p>
      </dgm:t>
    </dgm:pt>
    <dgm:pt modelId="{FEE1C90C-E41C-407F-96C2-94AF1ADCB469}">
      <dgm:prSet custT="1"/>
      <dgm:spPr/>
      <dgm:t>
        <a:bodyPr/>
        <a:lstStyle/>
        <a:p>
          <a:r>
            <a:rPr lang="en-US" sz="2800" b="0" dirty="0"/>
            <a:t>Leasehold Estates</a:t>
          </a:r>
        </a:p>
      </dgm:t>
    </dgm:pt>
    <dgm:pt modelId="{EADB8916-B88B-4DD2-872F-A5AD94154557}" type="parTrans" cxnId="{021DCA9F-AED3-400A-9B1D-B89390395E56}">
      <dgm:prSet/>
      <dgm:spPr/>
      <dgm:t>
        <a:bodyPr/>
        <a:lstStyle/>
        <a:p>
          <a:endParaRPr lang="en-US"/>
        </a:p>
      </dgm:t>
    </dgm:pt>
    <dgm:pt modelId="{C05D2B60-153F-4E1F-A7D4-191ED1202A06}" type="sibTrans" cxnId="{021DCA9F-AED3-400A-9B1D-B89390395E56}">
      <dgm:prSet/>
      <dgm:spPr/>
      <dgm:t>
        <a:bodyPr/>
        <a:lstStyle/>
        <a:p>
          <a:endParaRPr lang="en-US"/>
        </a:p>
      </dgm:t>
    </dgm:pt>
    <dgm:pt modelId="{61E18645-9A1E-41BA-8952-7654E9D4A096}" type="pres">
      <dgm:prSet presAssocID="{420FE836-15B6-40BC-9F25-40BD8E0A5E39}" presName="linear" presStyleCnt="0">
        <dgm:presLayoutVars>
          <dgm:animLvl val="lvl"/>
          <dgm:resizeHandles val="exact"/>
        </dgm:presLayoutVars>
      </dgm:prSet>
      <dgm:spPr/>
    </dgm:pt>
    <dgm:pt modelId="{F8657375-F6AF-454D-8B1A-A71022EE2F15}" type="pres">
      <dgm:prSet presAssocID="{6819D456-DB70-4462-A4D0-E01F8287C35C}" presName="parentText" presStyleLbl="node1" presStyleIdx="0" presStyleCnt="3" custLinFactNeighborY="-3228">
        <dgm:presLayoutVars>
          <dgm:chMax val="0"/>
          <dgm:bulletEnabled val="1"/>
        </dgm:presLayoutVars>
      </dgm:prSet>
      <dgm:spPr/>
    </dgm:pt>
    <dgm:pt modelId="{2A581299-9EDE-4CC3-99DE-E79BADEB3DD9}" type="pres">
      <dgm:prSet presAssocID="{F3E52BA5-DA72-4BE0-AF40-A1E55ABEF272}" presName="spacer" presStyleCnt="0"/>
      <dgm:spPr/>
    </dgm:pt>
    <dgm:pt modelId="{D7923D20-A9FD-47FB-98E8-ADFBE725064D}" type="pres">
      <dgm:prSet presAssocID="{41A6DC31-D197-41E3-BE94-2A5C9F3231F6}" presName="parentText" presStyleLbl="node1" presStyleIdx="1" presStyleCnt="3" custLinFactY="-3294" custLinFactNeighborX="0" custLinFactNeighborY="-100000">
        <dgm:presLayoutVars>
          <dgm:chMax val="0"/>
          <dgm:bulletEnabled val="1"/>
        </dgm:presLayoutVars>
      </dgm:prSet>
      <dgm:spPr/>
    </dgm:pt>
    <dgm:pt modelId="{6FDE21BD-CDB8-487E-887C-BCF1CF3EF827}" type="pres">
      <dgm:prSet presAssocID="{B5BE8BF3-9DF9-4DF7-BB23-94AD0ACB8572}" presName="spacer" presStyleCnt="0"/>
      <dgm:spPr/>
    </dgm:pt>
    <dgm:pt modelId="{4117252A-BB85-4AE8-8250-BFC8307D0198}" type="pres">
      <dgm:prSet presAssocID="{FEE1C90C-E41C-407F-96C2-94AF1ADCB469}" presName="parentText" presStyleLbl="node1" presStyleIdx="2" presStyleCnt="3" custLinFactY="-20801" custLinFactNeighborX="0" custLinFactNeighborY="-100000">
        <dgm:presLayoutVars>
          <dgm:chMax val="0"/>
          <dgm:bulletEnabled val="1"/>
        </dgm:presLayoutVars>
      </dgm:prSet>
      <dgm:spPr/>
    </dgm:pt>
  </dgm:ptLst>
  <dgm:cxnLst>
    <dgm:cxn modelId="{BE7EE716-23EF-4B00-8153-CE66840C9CA3}" type="presOf" srcId="{41A6DC31-D197-41E3-BE94-2A5C9F3231F6}" destId="{D7923D20-A9FD-47FB-98E8-ADFBE725064D}" srcOrd="0" destOrd="0" presId="urn:microsoft.com/office/officeart/2005/8/layout/vList2"/>
    <dgm:cxn modelId="{4A30C84E-653A-4CCF-B36C-8C3FAE42EE95}" type="presOf" srcId="{6819D456-DB70-4462-A4D0-E01F8287C35C}" destId="{F8657375-F6AF-454D-8B1A-A71022EE2F15}" srcOrd="0" destOrd="0" presId="urn:microsoft.com/office/officeart/2005/8/layout/vList2"/>
    <dgm:cxn modelId="{099D7E7D-4EA1-41D4-BFCE-03EB391DF4EF}" srcId="{420FE836-15B6-40BC-9F25-40BD8E0A5E39}" destId="{41A6DC31-D197-41E3-BE94-2A5C9F3231F6}" srcOrd="1" destOrd="0" parTransId="{02CC3391-680D-47EF-BF67-E06F10A1D179}" sibTransId="{B5BE8BF3-9DF9-4DF7-BB23-94AD0ACB8572}"/>
    <dgm:cxn modelId="{7207257E-9B70-4ED1-BF73-0406124E3A05}" type="presOf" srcId="{FEE1C90C-E41C-407F-96C2-94AF1ADCB469}" destId="{4117252A-BB85-4AE8-8250-BFC8307D0198}" srcOrd="0" destOrd="0" presId="urn:microsoft.com/office/officeart/2005/8/layout/vList2"/>
    <dgm:cxn modelId="{3B503D80-80B1-40E2-B976-86E41577AFA4}" srcId="{420FE836-15B6-40BC-9F25-40BD8E0A5E39}" destId="{6819D456-DB70-4462-A4D0-E01F8287C35C}" srcOrd="0" destOrd="0" parTransId="{CE13EFAF-1AD5-44BF-A9C3-2B220F65A704}" sibTransId="{F3E52BA5-DA72-4BE0-AF40-A1E55ABEF272}"/>
    <dgm:cxn modelId="{021DCA9F-AED3-400A-9B1D-B89390395E56}" srcId="{420FE836-15B6-40BC-9F25-40BD8E0A5E39}" destId="{FEE1C90C-E41C-407F-96C2-94AF1ADCB469}" srcOrd="2" destOrd="0" parTransId="{EADB8916-B88B-4DD2-872F-A5AD94154557}" sibTransId="{C05D2B60-153F-4E1F-A7D4-191ED1202A06}"/>
    <dgm:cxn modelId="{CF222FAB-D3BC-4313-BB9D-1D94E44F3E44}" type="presOf" srcId="{420FE836-15B6-40BC-9F25-40BD8E0A5E39}" destId="{61E18645-9A1E-41BA-8952-7654E9D4A096}" srcOrd="0" destOrd="0" presId="urn:microsoft.com/office/officeart/2005/8/layout/vList2"/>
    <dgm:cxn modelId="{FC733A61-C198-4B2D-8D21-BB357A17748E}" type="presParOf" srcId="{61E18645-9A1E-41BA-8952-7654E9D4A096}" destId="{F8657375-F6AF-454D-8B1A-A71022EE2F15}" srcOrd="0" destOrd="0" presId="urn:microsoft.com/office/officeart/2005/8/layout/vList2"/>
    <dgm:cxn modelId="{14C0C964-94AD-48DA-B197-10ECCEA30CB1}" type="presParOf" srcId="{61E18645-9A1E-41BA-8952-7654E9D4A096}" destId="{2A581299-9EDE-4CC3-99DE-E79BADEB3DD9}" srcOrd="1" destOrd="0" presId="urn:microsoft.com/office/officeart/2005/8/layout/vList2"/>
    <dgm:cxn modelId="{360850BE-AFCF-45A7-B090-07F2EE431189}" type="presParOf" srcId="{61E18645-9A1E-41BA-8952-7654E9D4A096}" destId="{D7923D20-A9FD-47FB-98E8-ADFBE725064D}" srcOrd="2" destOrd="0" presId="urn:microsoft.com/office/officeart/2005/8/layout/vList2"/>
    <dgm:cxn modelId="{D38CAE15-5ED0-4284-8632-5BE04542F9D4}" type="presParOf" srcId="{61E18645-9A1E-41BA-8952-7654E9D4A096}" destId="{6FDE21BD-CDB8-487E-887C-BCF1CF3EF827}" srcOrd="3" destOrd="0" presId="urn:microsoft.com/office/officeart/2005/8/layout/vList2"/>
    <dgm:cxn modelId="{D8CB9886-5FBE-4AEF-AF29-783C7F0E3FC1}" type="presParOf" srcId="{61E18645-9A1E-41BA-8952-7654E9D4A096}" destId="{4117252A-BB85-4AE8-8250-BFC8307D0198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657375-F6AF-454D-8B1A-A71022EE2F15}">
      <dsp:nvSpPr>
        <dsp:cNvPr id="0" name=""/>
        <dsp:cNvSpPr/>
      </dsp:nvSpPr>
      <dsp:spPr>
        <a:xfrm>
          <a:off x="0" y="26410"/>
          <a:ext cx="5029199" cy="879840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Interests and Estates in Land</a:t>
          </a:r>
        </a:p>
      </dsp:txBody>
      <dsp:txXfrm>
        <a:off x="42950" y="69360"/>
        <a:ext cx="4943299" cy="793940"/>
      </dsp:txXfrm>
    </dsp:sp>
    <dsp:sp modelId="{D7923D20-A9FD-47FB-98E8-ADFBE725064D}">
      <dsp:nvSpPr>
        <dsp:cNvPr id="0" name=""/>
        <dsp:cNvSpPr/>
      </dsp:nvSpPr>
      <dsp:spPr>
        <a:xfrm>
          <a:off x="0" y="881637"/>
          <a:ext cx="5029199" cy="879840"/>
        </a:xfrm>
        <a:prstGeom prst="roundRect">
          <a:avLst/>
        </a:prstGeom>
        <a:solidFill>
          <a:schemeClr val="accent1">
            <a:shade val="80000"/>
            <a:hueOff val="0"/>
            <a:satOff val="-41115"/>
            <a:lumOff val="2066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Freehold Estates</a:t>
          </a:r>
        </a:p>
      </dsp:txBody>
      <dsp:txXfrm>
        <a:off x="42950" y="924587"/>
        <a:ext cx="4943299" cy="793940"/>
      </dsp:txXfrm>
    </dsp:sp>
    <dsp:sp modelId="{4117252A-BB85-4AE8-8250-BFC8307D0198}">
      <dsp:nvSpPr>
        <dsp:cNvPr id="0" name=""/>
        <dsp:cNvSpPr/>
      </dsp:nvSpPr>
      <dsp:spPr>
        <a:xfrm>
          <a:off x="0" y="1742803"/>
          <a:ext cx="5029199" cy="879840"/>
        </a:xfrm>
        <a:prstGeom prst="roundRect">
          <a:avLst/>
        </a:prstGeom>
        <a:solidFill>
          <a:schemeClr val="accent1">
            <a:shade val="80000"/>
            <a:hueOff val="0"/>
            <a:satOff val="-82230"/>
            <a:lumOff val="4132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Leasehold Estates</a:t>
          </a:r>
        </a:p>
      </dsp:txBody>
      <dsp:txXfrm>
        <a:off x="42950" y="1785753"/>
        <a:ext cx="4943299" cy="7939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27006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C23C084C-0B13-45B2-9A35-52F2113029EB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9E2E816B-E8DA-4F74-9CA4-C1F5DA3A38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595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61347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941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050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746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7297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1904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1665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6457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6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5432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1484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128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6930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9806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6306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679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041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967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85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601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139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016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334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372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445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8300"/>
            <a:ext cx="9144000" cy="68663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-14336"/>
            <a:ext cx="9143999" cy="6858000"/>
          </a:xfrm>
          <a:prstGeom prst="rect">
            <a:avLst/>
          </a:prstGeom>
          <a:solidFill>
            <a:schemeClr val="accent2">
              <a:lumMod val="50000"/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552225"/>
            <a:ext cx="8229600" cy="639762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Unit 3: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INTERESTS AND ESTATES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2057400" y="1937819"/>
          <a:ext cx="5029200" cy="2971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28600" y="64134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© Performance Programs Company              Principles of Real Estate Practice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      # 3  Interests and Estates            Slide 3-1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93744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3:</a:t>
            </a:r>
            <a:br>
              <a:rPr lang="en-US" sz="2400" dirty="0"/>
            </a:br>
            <a:r>
              <a:rPr lang="en-US" sz="2400" dirty="0"/>
              <a:t>Interests and</a:t>
            </a:r>
            <a:br>
              <a:rPr lang="en-US" sz="2400" dirty="0"/>
            </a:br>
            <a:r>
              <a:rPr lang="en-US" sz="2400" dirty="0"/>
              <a:t>Estates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Leasehold Estates</a:t>
            </a:r>
            <a:endParaRPr lang="en-US" sz="2400" b="1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18288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Interests and Estates in Land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Freehold Estates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Leasehold Estates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3048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3  Interests and Estates            Slide 3-10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2" descr="C:\Users\Owner\Documents\PREP\PREP COLLATERALS\VISUAL GRAPHICS\07 estates in lan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51" t="22646" b="22539"/>
          <a:stretch/>
        </p:blipFill>
        <p:spPr bwMode="auto">
          <a:xfrm>
            <a:off x="3429000" y="1143000"/>
            <a:ext cx="3276600" cy="495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47595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3:</a:t>
            </a:r>
            <a:br>
              <a:rPr lang="en-US" sz="2400" dirty="0"/>
            </a:br>
            <a:r>
              <a:rPr lang="en-US" sz="2400" dirty="0"/>
              <a:t>Interests and</a:t>
            </a:r>
            <a:br>
              <a:rPr lang="en-US" sz="2400" dirty="0"/>
            </a:br>
            <a:r>
              <a:rPr lang="en-US" sz="2400" dirty="0"/>
              <a:t>Estates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Leasehold Estates</a:t>
            </a:r>
            <a:endParaRPr lang="en-US" sz="2400" b="1" dirty="0"/>
          </a:p>
          <a:p>
            <a:pPr marL="0" indent="0">
              <a:buNone/>
            </a:pPr>
            <a:endParaRPr lang="en-US" sz="900" dirty="0"/>
          </a:p>
          <a:p>
            <a:pPr marL="400050" lvl="1" indent="0">
              <a:buNone/>
            </a:pPr>
            <a:r>
              <a:rPr lang="en-US" sz="2400" b="1" dirty="0"/>
              <a:t>Estate for years</a:t>
            </a:r>
            <a:br>
              <a:rPr lang="en-US" sz="1800" b="1" dirty="0"/>
            </a:br>
            <a:endParaRPr lang="en-US" sz="18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Specific, stated duration, per lease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Lease expires at end of term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E.g., five-year lease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If tenant does not vacate, holdover lease is created; estate becomes periodic tenancy</a:t>
            </a:r>
            <a:endParaRPr lang="en-US" sz="1050" b="1" dirty="0"/>
          </a:p>
          <a:p>
            <a:pPr marL="400050" lvl="1" indent="0">
              <a:buNone/>
            </a:pPr>
            <a:endParaRPr lang="en-US" sz="1050" b="1" dirty="0"/>
          </a:p>
          <a:p>
            <a:pPr marL="400050" lvl="1" indent="0">
              <a:buNone/>
            </a:pPr>
            <a:r>
              <a:rPr lang="en-US" sz="2400" b="1" dirty="0"/>
              <a:t>Estate from period-to-period (periodic)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Lease term renews automatically on acceptance of  periodic rent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Renews indefinitely if rent is accepted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E.g., month-to-month lease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18288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Interests and Estates in Land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Freehold Estates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Leasehold Estates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3048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3  Interests and Estates            Slide 3-11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87089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3:</a:t>
            </a:r>
            <a:br>
              <a:rPr lang="en-US" sz="2400" dirty="0"/>
            </a:br>
            <a:r>
              <a:rPr lang="en-US" sz="2400" dirty="0"/>
              <a:t>Interests and</a:t>
            </a:r>
            <a:br>
              <a:rPr lang="en-US" sz="2400" dirty="0"/>
            </a:br>
            <a:r>
              <a:rPr lang="en-US" sz="2400" dirty="0"/>
              <a:t>Estates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Leasehold Estates</a:t>
            </a:r>
            <a:endParaRPr lang="en-US" sz="2400" b="1" dirty="0"/>
          </a:p>
          <a:p>
            <a:pPr marL="0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Estate at will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No definite expiration or renewal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Tenancy for indefinite period subject to rent payment 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E.g., son rents his house to his mother until they want to move</a:t>
            </a:r>
            <a:endParaRPr lang="en-US" sz="2400" b="1" dirty="0"/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r>
              <a:rPr lang="en-US" sz="2400" b="1" dirty="0"/>
              <a:t>Estate at sufferance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Tenancy against landlord's will and without an agreement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E.g., tenant refuses to vacate upon eviction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18288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Interests and Estates in Land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Freehold Estates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Leasehold Estates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3048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3  Interests and Estates            Slide 3-12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0641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3:</a:t>
            </a:r>
            <a:br>
              <a:rPr lang="en-US" sz="2400" dirty="0"/>
            </a:br>
            <a:r>
              <a:rPr lang="en-US" sz="2400" dirty="0"/>
              <a:t>Interests and</a:t>
            </a:r>
            <a:br>
              <a:rPr lang="en-US" sz="2400" dirty="0"/>
            </a:br>
            <a:r>
              <a:rPr lang="en-US" sz="2400" dirty="0"/>
              <a:t>Estates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152400"/>
            <a:ext cx="6324600" cy="64770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3100" b="1" dirty="0">
                <a:solidFill>
                  <a:srgbClr val="FF0000"/>
                </a:solidFill>
              </a:rPr>
              <a:t>Interests and Estates in Land</a:t>
            </a:r>
          </a:p>
          <a:p>
            <a:pPr marL="0" indent="0">
              <a:buNone/>
            </a:pPr>
            <a:endParaRPr lang="en-US" sz="1800" dirty="0"/>
          </a:p>
          <a:p>
            <a:pPr marL="400050" lvl="1" indent="0">
              <a:buNone/>
            </a:pPr>
            <a:r>
              <a:rPr lang="en-US" sz="3100" b="1" dirty="0"/>
              <a:t>Interests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3100" dirty="0"/>
              <a:t>Any combination of bundle of rights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3100" dirty="0"/>
              <a:t>Possess	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3100" dirty="0"/>
              <a:t>Use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3100" dirty="0"/>
              <a:t>Transfer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3100" dirty="0"/>
              <a:t>Encumber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3100" dirty="0"/>
              <a:t>Exclude</a:t>
            </a:r>
            <a:br>
              <a:rPr lang="en-US" sz="3100" dirty="0"/>
            </a:br>
            <a:endParaRPr lang="en-US" sz="31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3100" b="1" dirty="0"/>
              <a:t>Possessory</a:t>
            </a:r>
            <a:r>
              <a:rPr lang="en-US" sz="3100" dirty="0"/>
              <a:t> interests are estates in land, or estates</a:t>
            </a:r>
            <a:br>
              <a:rPr lang="en-US" sz="3100" dirty="0"/>
            </a:br>
            <a:endParaRPr lang="en-US" sz="31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3100" b="1" dirty="0"/>
              <a:t>Private non-possessory </a:t>
            </a:r>
            <a:r>
              <a:rPr lang="en-US" sz="3100" dirty="0"/>
              <a:t>interests = encumbrances</a:t>
            </a:r>
            <a:br>
              <a:rPr lang="en-US" sz="3100" dirty="0"/>
            </a:br>
            <a:endParaRPr lang="en-US" sz="31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3100" b="1" dirty="0"/>
              <a:t>Public non-possessory </a:t>
            </a:r>
            <a:r>
              <a:rPr lang="en-US" sz="3100" dirty="0"/>
              <a:t>interests = public interest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18288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Interests and Estates in Land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Freehold Estates</a:t>
            </a:r>
          </a:p>
          <a:p>
            <a:endParaRPr lang="en-US" b="1" dirty="0"/>
          </a:p>
          <a:p>
            <a:r>
              <a:rPr lang="en-US" b="1" dirty="0"/>
              <a:t>Leasehold Estates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3048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3  Interests and Estates            Slide 3-2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1719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3:</a:t>
            </a:r>
            <a:br>
              <a:rPr lang="en-US" sz="2400" dirty="0"/>
            </a:br>
            <a:r>
              <a:rPr lang="en-US" sz="2400" dirty="0"/>
              <a:t>Interests and</a:t>
            </a:r>
            <a:br>
              <a:rPr lang="en-US" sz="2400" dirty="0"/>
            </a:br>
            <a:r>
              <a:rPr lang="en-US" sz="2400" dirty="0"/>
              <a:t>Estates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585311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Interests and Estates in Land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18288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Interests and Estates in Land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Freehold Estates</a:t>
            </a:r>
          </a:p>
          <a:p>
            <a:endParaRPr lang="en-US" b="1" dirty="0"/>
          </a:p>
          <a:p>
            <a:r>
              <a:rPr lang="en-US" b="1" dirty="0"/>
              <a:t>Leasehold Estates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3048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3  Interests and Estates            Slide 3-2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2" descr="C:\Users\Owner\Documents\PREP\PREP COLLATERALS\VISUAL GRAPHICS\06 interests in real estat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34383"/>
          <a:stretch/>
        </p:blipFill>
        <p:spPr bwMode="auto">
          <a:xfrm>
            <a:off x="2895600" y="1447800"/>
            <a:ext cx="5638800" cy="4591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55275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3:</a:t>
            </a:r>
            <a:br>
              <a:rPr lang="en-US" sz="2400" dirty="0"/>
            </a:br>
            <a:r>
              <a:rPr lang="en-US" sz="2400" dirty="0"/>
              <a:t>Interests and</a:t>
            </a:r>
            <a:br>
              <a:rPr lang="en-US" sz="2400" dirty="0"/>
            </a:br>
            <a:r>
              <a:rPr lang="en-US" sz="2400" dirty="0"/>
              <a:t>Estates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585311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Interests and Estates in Land</a:t>
            </a:r>
          </a:p>
          <a:p>
            <a:pPr marL="0" indent="0">
              <a:buNone/>
            </a:pPr>
            <a:endParaRPr lang="en-US" sz="2000" dirty="0"/>
          </a:p>
          <a:p>
            <a:pPr marL="400050" lvl="1" indent="0">
              <a:buNone/>
            </a:pPr>
            <a:endParaRPr lang="en-US" sz="2000" b="1" dirty="0"/>
          </a:p>
          <a:p>
            <a:pPr marL="400050" lvl="1" indent="0">
              <a:buNone/>
            </a:pPr>
            <a:endParaRPr lang="en-US" sz="2000" b="1" dirty="0"/>
          </a:p>
          <a:p>
            <a:pPr marL="400050" lvl="1" indent="0">
              <a:buNone/>
            </a:pPr>
            <a:endParaRPr lang="en-US" sz="2000" b="1" dirty="0"/>
          </a:p>
          <a:p>
            <a:pPr marL="400050" lvl="1" indent="0">
              <a:buNone/>
            </a:pPr>
            <a:endParaRPr lang="en-US" sz="2000" b="1" dirty="0"/>
          </a:p>
          <a:p>
            <a:pPr marL="400050" lvl="1" indent="0">
              <a:buNone/>
            </a:pPr>
            <a:endParaRPr lang="en-US" sz="2000" b="1" dirty="0"/>
          </a:p>
          <a:p>
            <a:pPr marL="400050" lvl="1" indent="0">
              <a:buNone/>
            </a:pPr>
            <a:endParaRPr lang="en-US" sz="2000" b="1" dirty="0"/>
          </a:p>
          <a:p>
            <a:pPr marL="400050" lvl="1" indent="0">
              <a:buNone/>
            </a:pPr>
            <a:endParaRPr lang="en-US" sz="2000" b="1" dirty="0"/>
          </a:p>
          <a:p>
            <a:pPr marL="400050" lvl="1" indent="0">
              <a:buNone/>
            </a:pPr>
            <a:r>
              <a:rPr lang="en-US" sz="2400" b="1" dirty="0"/>
              <a:t>Estates in land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Include right of possession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Leaseholds: of limited duration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Freeholds: duration not limited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18288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Interests and Estates in Land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Freehold Estates</a:t>
            </a:r>
          </a:p>
          <a:p>
            <a:endParaRPr lang="en-US" b="1" dirty="0"/>
          </a:p>
          <a:p>
            <a:r>
              <a:rPr lang="en-US" b="1" dirty="0"/>
              <a:t>Leasehold Estates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3048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3  Interests and Estates            Slide 3-4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2" descr="C:\Users\Owner\Documents\PREP\PREP COLLATERALS\VISUAL GRAPHICS\07 estates in lan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2" b="70509"/>
          <a:stretch/>
        </p:blipFill>
        <p:spPr bwMode="auto">
          <a:xfrm>
            <a:off x="2696308" y="1345809"/>
            <a:ext cx="5486400" cy="2083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71995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3:</a:t>
            </a:r>
            <a:br>
              <a:rPr lang="en-US" sz="2400" dirty="0"/>
            </a:br>
            <a:r>
              <a:rPr lang="en-US" sz="2400" dirty="0"/>
              <a:t>Interests and</a:t>
            </a:r>
            <a:br>
              <a:rPr lang="en-US" sz="2400" dirty="0"/>
            </a:br>
            <a:r>
              <a:rPr lang="en-US" sz="2400" dirty="0"/>
              <a:t>Estates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5853113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b="1" dirty="0">
                <a:solidFill>
                  <a:srgbClr val="FF0000"/>
                </a:solidFill>
              </a:rPr>
              <a:t>Interests and Estates in Land</a:t>
            </a:r>
          </a:p>
          <a:p>
            <a:pPr marL="400050" lvl="1" indent="0">
              <a:spcBef>
                <a:spcPts val="0"/>
              </a:spcBef>
              <a:buNone/>
            </a:pPr>
            <a:endParaRPr lang="en-US" sz="2400" b="1" dirty="0"/>
          </a:p>
          <a:p>
            <a:pPr marL="400050" lvl="1" indent="0">
              <a:spcBef>
                <a:spcPts val="0"/>
              </a:spcBef>
              <a:buNone/>
            </a:pPr>
            <a:r>
              <a:rPr lang="en-US" sz="2400" b="1" dirty="0"/>
              <a:t>FREEHOLD ESTATES 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18288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Interests and Estates in Land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Freehold Estates</a:t>
            </a:r>
          </a:p>
          <a:p>
            <a:endParaRPr lang="en-US" b="1" dirty="0"/>
          </a:p>
          <a:p>
            <a:r>
              <a:rPr lang="en-US" b="1" dirty="0"/>
              <a:t>Leasehold Estates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3048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3  Interests and Estates            Slide 3-5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0" name="Picture 2" descr="C:\Users\Owner\Documents\PREP\PREP COLLATERALS\VISUAL GRAPHICS\07 estates in lan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55" r="49433" b="12529"/>
          <a:stretch/>
        </p:blipFill>
        <p:spPr bwMode="auto">
          <a:xfrm>
            <a:off x="3657600" y="1600200"/>
            <a:ext cx="3429000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05463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3:</a:t>
            </a:r>
            <a:br>
              <a:rPr lang="en-US" sz="2400" dirty="0"/>
            </a:br>
            <a:r>
              <a:rPr lang="en-US" sz="2400" dirty="0"/>
              <a:t>Interests and</a:t>
            </a:r>
            <a:br>
              <a:rPr lang="en-US" sz="2400" dirty="0"/>
            </a:br>
            <a:r>
              <a:rPr lang="en-US" sz="2400" dirty="0"/>
              <a:t>Estates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Freehold Estates</a:t>
            </a:r>
            <a:endParaRPr lang="en-US" sz="2400" b="1" dirty="0"/>
          </a:p>
          <a:p>
            <a:pPr marL="0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Fee simple estate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Also called "fee estate;“ most common estate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Not limited by one's lifetime; passes to heirs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Fee simple absolute</a:t>
            </a:r>
            <a:r>
              <a:rPr lang="en-US" sz="2400" dirty="0"/>
              <a:t>: highest form of ownership interest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Defeasible fee estate</a:t>
            </a:r>
            <a:r>
              <a:rPr lang="en-US" sz="2400" dirty="0"/>
              <a:t>: </a:t>
            </a:r>
            <a:r>
              <a:rPr lang="en-US" sz="2400" b="1" dirty="0"/>
              <a:t>can revert </a:t>
            </a:r>
            <a:r>
              <a:rPr lang="en-US" sz="2400" dirty="0"/>
              <a:t>to previous owner for violation of  conditions 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18288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Interests and Estates in Land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Freehold Estates</a:t>
            </a:r>
          </a:p>
          <a:p>
            <a:endParaRPr lang="en-US" b="1" dirty="0"/>
          </a:p>
          <a:p>
            <a:r>
              <a:rPr lang="en-US" b="1" dirty="0"/>
              <a:t>Leasehold Estates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3048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3  Interests and Estates            Slide 3-6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69051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3:</a:t>
            </a:r>
            <a:br>
              <a:rPr lang="en-US" sz="2400" dirty="0"/>
            </a:br>
            <a:r>
              <a:rPr lang="en-US" sz="2400" dirty="0"/>
              <a:t>Interests and</a:t>
            </a:r>
            <a:br>
              <a:rPr lang="en-US" sz="2400" dirty="0"/>
            </a:br>
            <a:r>
              <a:rPr lang="en-US" sz="2400" dirty="0"/>
              <a:t>Estates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585311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Freehold Estates</a:t>
            </a:r>
            <a:endParaRPr lang="en-US" sz="2400" b="1" dirty="0"/>
          </a:p>
          <a:p>
            <a:pPr marL="0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Life estate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Passes upon death of named party</a:t>
            </a:r>
          </a:p>
          <a:p>
            <a:pPr marL="400050" lvl="1" indent="0">
              <a:buNone/>
            </a:pP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Remainder</a:t>
            </a:r>
            <a:r>
              <a:rPr lang="en-US" sz="2400" dirty="0"/>
              <a:t>: </a:t>
            </a:r>
            <a:r>
              <a:rPr lang="en-US" sz="2400" i="1" dirty="0"/>
              <a:t>named party </a:t>
            </a:r>
            <a:r>
              <a:rPr lang="en-US" sz="2400" dirty="0"/>
              <a:t>receives estate after holder's death </a:t>
            </a:r>
          </a:p>
          <a:p>
            <a:pPr marL="400050" lvl="1" indent="0">
              <a:buNone/>
            </a:pP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Reversion</a:t>
            </a:r>
            <a:r>
              <a:rPr lang="en-US" sz="2400" dirty="0"/>
              <a:t>: </a:t>
            </a:r>
            <a:r>
              <a:rPr lang="en-US" sz="2400" i="1" dirty="0"/>
              <a:t>previous owner </a:t>
            </a:r>
            <a:r>
              <a:rPr lang="en-US" sz="2400" dirty="0"/>
              <a:t>receives estate after holder's death 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18288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Interests and Estates in Land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Freehold Estates</a:t>
            </a:r>
          </a:p>
          <a:p>
            <a:endParaRPr lang="en-US" b="1" dirty="0"/>
          </a:p>
          <a:p>
            <a:r>
              <a:rPr lang="en-US" b="1" dirty="0"/>
              <a:t>Leasehold Estates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3048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3  Interests and Estates            Slide 3-7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34769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3:</a:t>
            </a:r>
            <a:br>
              <a:rPr lang="en-US" sz="2400" dirty="0"/>
            </a:br>
            <a:r>
              <a:rPr lang="en-US" sz="2400" dirty="0"/>
              <a:t>Interests and</a:t>
            </a:r>
            <a:br>
              <a:rPr lang="en-US" sz="2400" dirty="0"/>
            </a:br>
            <a:r>
              <a:rPr lang="en-US" sz="2400" dirty="0"/>
              <a:t>Estates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585311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Freehold Estates</a:t>
            </a:r>
            <a:endParaRPr lang="en-US" sz="2400" b="1" dirty="0"/>
          </a:p>
          <a:p>
            <a:pPr marL="0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Conventional life estate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Full ownership interest, limited to lifetime of life tenant or named party</a:t>
            </a:r>
          </a:p>
          <a:p>
            <a:pPr marL="400050" lvl="1" indent="0">
              <a:buNone/>
            </a:pP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Created by agreement between parties</a:t>
            </a:r>
          </a:p>
          <a:p>
            <a:pPr marL="400050" lvl="1" indent="0">
              <a:buNone/>
            </a:pP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Ordinary</a:t>
            </a:r>
            <a:r>
              <a:rPr lang="en-US" sz="2400" dirty="0"/>
              <a:t>: on </a:t>
            </a:r>
            <a:r>
              <a:rPr lang="en-US" sz="2400" i="1" dirty="0"/>
              <a:t>death of  life tenant</a:t>
            </a:r>
            <a:r>
              <a:rPr lang="en-US" sz="2400" dirty="0"/>
              <a:t>, passes to remainderman or previous owner</a:t>
            </a:r>
          </a:p>
          <a:p>
            <a:pPr marL="400050" lvl="1" indent="0">
              <a:buNone/>
            </a:pP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Pur autre vie</a:t>
            </a:r>
            <a:r>
              <a:rPr lang="en-US" sz="2400" dirty="0"/>
              <a:t>: on </a:t>
            </a:r>
            <a:r>
              <a:rPr lang="en-US" sz="2400" i="1" dirty="0"/>
              <a:t>death of another</a:t>
            </a:r>
            <a:r>
              <a:rPr lang="en-US" sz="2400" dirty="0"/>
              <a:t>;  passes to remainderman or previous owner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18288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Interests and Estates in Land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Freehold Estates</a:t>
            </a:r>
          </a:p>
          <a:p>
            <a:endParaRPr lang="en-US" b="1" dirty="0"/>
          </a:p>
          <a:p>
            <a:r>
              <a:rPr lang="en-US" b="1" dirty="0"/>
              <a:t>Leasehold Estates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3048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3  Interests and Estates            Slide 3-8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18342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3:</a:t>
            </a:r>
            <a:br>
              <a:rPr lang="en-US" sz="2400" dirty="0"/>
            </a:br>
            <a:r>
              <a:rPr lang="en-US" sz="2400" dirty="0"/>
              <a:t>Interests and</a:t>
            </a:r>
            <a:br>
              <a:rPr lang="en-US" sz="2400" dirty="0"/>
            </a:br>
            <a:r>
              <a:rPr lang="en-US" sz="2400" dirty="0"/>
              <a:t>Estates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Freehold Estates</a:t>
            </a:r>
            <a:endParaRPr lang="en-US" sz="2400" b="1" dirty="0"/>
          </a:p>
          <a:p>
            <a:pPr marL="0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Legal life estate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Automatic creation by operation of law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Designed to protect family survivors</a:t>
            </a:r>
          </a:p>
          <a:p>
            <a:pPr marL="400050" lvl="1" indent="0">
              <a:buNone/>
            </a:pP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Homestead</a:t>
            </a:r>
            <a:r>
              <a:rPr lang="en-US" sz="2400" dirty="0"/>
              <a:t>:  rights to one's principal residence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Laws protect homestead from creditors</a:t>
            </a: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Dower and curtesy</a:t>
            </a:r>
            <a:r>
              <a:rPr lang="en-US" sz="2400" dirty="0"/>
              <a:t>:  life estate interest of  widow(er)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18288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Interests and Estates in Land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Freehold Estates</a:t>
            </a:r>
          </a:p>
          <a:p>
            <a:endParaRPr lang="en-US" b="1" dirty="0"/>
          </a:p>
          <a:p>
            <a:r>
              <a:rPr lang="en-US" b="1" dirty="0"/>
              <a:t>Leasehold Estates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3048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3  Interests and Estates            Slide 3-9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32805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0084"/>
      </a:accent1>
      <a:accent2>
        <a:srgbClr val="0000A8"/>
      </a:accent2>
      <a:accent3>
        <a:srgbClr val="0909FF"/>
      </a:accent3>
      <a:accent4>
        <a:srgbClr val="FCEA24"/>
      </a:accent4>
      <a:accent5>
        <a:srgbClr val="FDED59"/>
      </a:accent5>
      <a:accent6>
        <a:srgbClr val="FDF17F"/>
      </a:accent6>
      <a:hlink>
        <a:srgbClr val="BFBFBF"/>
      </a:hlink>
      <a:folHlink>
        <a:srgbClr val="FE19FF"/>
      </a:folHlink>
    </a:clrScheme>
    <a:fontScheme name="Custom 2">
      <a:majorFont>
        <a:latin typeface="Calibri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879</TotalTime>
  <Words>804</Words>
  <Application>Microsoft Office PowerPoint</Application>
  <PresentationFormat>On-screen Show (4:3)</PresentationFormat>
  <Paragraphs>202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Wingdings</vt:lpstr>
      <vt:lpstr>Office Theme</vt:lpstr>
      <vt:lpstr>1_Office Theme</vt:lpstr>
      <vt:lpstr>Unit 3: INTERESTS AND ESTATES</vt:lpstr>
      <vt:lpstr> # 3: Interests and Estates  </vt:lpstr>
      <vt:lpstr> # 3: Interests and Estates  </vt:lpstr>
      <vt:lpstr> # 3: Interests and Estates  </vt:lpstr>
      <vt:lpstr> # 3: Interests and Estates  </vt:lpstr>
      <vt:lpstr> # 3: Interests and Estates  </vt:lpstr>
      <vt:lpstr> # 3: Interests and Estates  </vt:lpstr>
      <vt:lpstr> # 3: Interests and Estates  </vt:lpstr>
      <vt:lpstr> # 3: Interests and Estates  </vt:lpstr>
      <vt:lpstr> # 3: Interests and Estates  </vt:lpstr>
      <vt:lpstr> # 3: Interests and Estates  </vt:lpstr>
      <vt:lpstr> # 3: Interests and Estates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 1  The Real Estate Business</dc:title>
  <dc:creator>Owner</dc:creator>
  <cp:lastModifiedBy>Ryan Mettling</cp:lastModifiedBy>
  <cp:revision>102</cp:revision>
  <cp:lastPrinted>2016-08-28T14:04:38Z</cp:lastPrinted>
  <dcterms:created xsi:type="dcterms:W3CDTF">2016-08-26T20:25:48Z</dcterms:created>
  <dcterms:modified xsi:type="dcterms:W3CDTF">2023-04-27T14:28:33Z</dcterms:modified>
</cp:coreProperties>
</file>